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63" r:id="rId14"/>
    <p:sldId id="264" r:id="rId15"/>
  </p:sldIdLst>
  <p:sldSz cx="9144000" cy="6858000" type="screen4x3"/>
  <p:notesSz cx="7099300" cy="10234613"/>
  <p:embeddedFontLst>
    <p:embeddedFont>
      <p:font typeface="Lucida Sans Unicode" pitchFamily="34" charset="0"/>
      <p:regular r:id="rId18"/>
    </p:embeddedFont>
    <p:embeddedFont>
      <p:font typeface="Wingdings 3" pitchFamily="18" charset="2"/>
      <p:regular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Davor Bonači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3B89-C980-4B77-9580-32ED4CBFDBA4}" type="datetimeFigureOut">
              <a:rPr lang="sr-Latn-CS" smtClean="0"/>
              <a:t>26.12.2007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E1AE9-8619-4A6E-8CE0-E94DB026BE1B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hr-HR" smtClean="0"/>
              <a:t>Davor Bonači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2A0B24-32A8-4E75-ABFF-F8FA7D2A9E30}" type="datetimeFigureOut">
              <a:rPr lang="sr-Latn-CS" smtClean="0"/>
              <a:pPr/>
              <a:t>26.12.2007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9B9AD3E-3477-4E94-B2F8-8F2C34B291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9AD3E-3477-4E94-B2F8-8F2C34B291C4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 smtClean="0"/>
              <a:t>Davor Bonači</a:t>
            </a:r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9AD3E-3477-4E94-B2F8-8F2C34B291C4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 smtClean="0"/>
              <a:t>Davor Bonači</a:t>
            </a:r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9AD3E-3477-4E94-B2F8-8F2C34B291C4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 smtClean="0"/>
              <a:t>Davor Bonači</a:t>
            </a:r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9AD3E-3477-4E94-B2F8-8F2C34B291C4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iz Naprednih metoda digitalne obradbe signala</a:t>
            </a:r>
            <a:endParaRPr lang="hr-HR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r-HR" smtClean="0"/>
              <a:t>Davor Bonači</a:t>
            </a:r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/>
          <a:lstStyle/>
          <a:p>
            <a:r>
              <a:rPr lang="hr-HR" dirty="0" smtClean="0"/>
              <a:t>Sažeto uzorkovanje</a:t>
            </a:r>
            <a:br>
              <a:rPr lang="hr-HR" dirty="0" smtClean="0"/>
            </a:br>
            <a:r>
              <a:rPr lang="hr-HR" dirty="0" smtClean="0"/>
              <a:t>(Compressed sensing)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Davor</a:t>
            </a:r>
            <a:r>
              <a:rPr lang="en-US" dirty="0" smtClean="0"/>
              <a:t> Bona</a:t>
            </a:r>
            <a:r>
              <a:rPr lang="hr-HR" dirty="0" smtClean="0"/>
              <a:t>či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019800"/>
            <a:ext cx="7370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Projekt iz kolegija “Napredne metode digitalne obradbe signala”</a:t>
            </a:r>
          </a:p>
          <a:p>
            <a:r>
              <a:rPr lang="hr-HR" dirty="0" smtClean="0"/>
              <a:t>Zagreb, 25. siječnja 2007.</a:t>
            </a:r>
            <a:endParaRPr lang="hr-HR" dirty="0"/>
          </a:p>
        </p:txBody>
      </p:sp>
      <p:pic>
        <p:nvPicPr>
          <p:cNvPr id="6" name="Picture 5" descr="logo_zesoi_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143504" cy="1285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 signal, 3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137" y="1481138"/>
            <a:ext cx="6041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 signal, 4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137" y="1481138"/>
            <a:ext cx="6041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Stvarni signal - slika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137" y="1481138"/>
            <a:ext cx="6041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Upotrebljiva metoda</a:t>
            </a:r>
          </a:p>
          <a:p>
            <a:r>
              <a:rPr lang="hr-HR" dirty="0" smtClean="0"/>
              <a:t>Mali broj uzoraka signala</a:t>
            </a:r>
          </a:p>
          <a:p>
            <a:r>
              <a:rPr lang="hr-HR" dirty="0" smtClean="0"/>
              <a:t>Problem: brzina rekonstrukcije</a:t>
            </a:r>
          </a:p>
          <a:p>
            <a:endParaRPr lang="hr-HR" dirty="0" smtClean="0"/>
          </a:p>
          <a:p>
            <a:r>
              <a:rPr lang="hr-HR" dirty="0" smtClean="0"/>
              <a:t>Literatura:</a:t>
            </a:r>
          </a:p>
          <a:p>
            <a:pPr lvl="1"/>
            <a:r>
              <a:rPr lang="hr-HR" dirty="0" smtClean="0"/>
              <a:t>Richard G. Baraniuk, „Compressive Sensing“, IEEE Signal Processing Magazine, July 2007, pp 118-124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Transform coding:</a:t>
            </a:r>
          </a:p>
          <a:p>
            <a:pPr lvl="1"/>
            <a:r>
              <a:rPr lang="hr-HR" dirty="0" smtClean="0"/>
              <a:t>Shannon-Nyquistov teorem otipkavanja</a:t>
            </a:r>
          </a:p>
          <a:p>
            <a:pPr lvl="1"/>
            <a:r>
              <a:rPr lang="hr-HR" dirty="0" smtClean="0"/>
              <a:t>naknadna kompresija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Compressive (compressed) sensing:</a:t>
            </a:r>
          </a:p>
          <a:p>
            <a:pPr lvl="1"/>
            <a:r>
              <a:rPr lang="hr-HR" dirty="0" smtClean="0"/>
              <a:t>otipkavanje sa smanjenim brojem uzoraka</a:t>
            </a:r>
          </a:p>
          <a:p>
            <a:pPr lvl="1"/>
            <a:r>
              <a:rPr lang="hr-HR" dirty="0" smtClean="0"/>
              <a:t>bitno jednostavnija proizvodnja (i cijena)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uzorkovanja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84327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Realni, konačni, vremenski-diskretni signal </a:t>
            </a:r>
            <a:r>
              <a:rPr lang="hr-HR" i="1" dirty="0" smtClean="0"/>
              <a:t>x</a:t>
            </a:r>
          </a:p>
          <a:p>
            <a:r>
              <a:rPr lang="hr-HR" dirty="0" smtClean="0"/>
              <a:t>Vektor-stupac od N elemenata</a:t>
            </a:r>
          </a:p>
          <a:p>
            <a:r>
              <a:rPr lang="hr-HR" dirty="0" smtClean="0"/>
              <a:t>Rastav po nekoj bazi vektorskog prostora:</a:t>
            </a:r>
          </a:p>
          <a:p>
            <a:pPr lvl="1"/>
            <a:endParaRPr lang="hr-HR" dirty="0" smtClean="0"/>
          </a:p>
          <a:p>
            <a:endParaRPr lang="hr-HR" b="1" dirty="0" smtClean="0"/>
          </a:p>
          <a:p>
            <a:endParaRPr lang="hr-HR" b="1" dirty="0" smtClean="0"/>
          </a:p>
          <a:p>
            <a:r>
              <a:rPr lang="hr-HR" b="1" dirty="0" smtClean="0"/>
              <a:t>Definicija.</a:t>
            </a:r>
            <a:r>
              <a:rPr lang="hr-HR" dirty="0" smtClean="0"/>
              <a:t> Za signal </a:t>
            </a:r>
            <a:r>
              <a:rPr lang="hr-HR" i="1" dirty="0" smtClean="0"/>
              <a:t>x</a:t>
            </a:r>
            <a:r>
              <a:rPr lang="hr-HR" dirty="0" smtClean="0"/>
              <a:t> kažemo da je </a:t>
            </a:r>
            <a:r>
              <a:rPr lang="hr-HR" b="1" dirty="0" smtClean="0"/>
              <a:t>K-rijedak</a:t>
            </a:r>
            <a:r>
              <a:rPr lang="hr-HR" dirty="0" smtClean="0"/>
              <a:t> ako postoji neka baza vektorskog prostora, takva da se signal </a:t>
            </a:r>
            <a:r>
              <a:rPr lang="hr-HR" i="1" dirty="0" smtClean="0"/>
              <a:t>x</a:t>
            </a:r>
            <a:r>
              <a:rPr lang="hr-HR" dirty="0" smtClean="0"/>
              <a:t> može zapisati kao linearna kombinacija samo </a:t>
            </a:r>
            <a:r>
              <a:rPr lang="hr-HR" i="1" dirty="0" smtClean="0"/>
              <a:t>K</a:t>
            </a:r>
            <a:r>
              <a:rPr lang="hr-HR" dirty="0" smtClean="0"/>
              <a:t> vektora baze.</a:t>
            </a:r>
          </a:p>
          <a:p>
            <a:r>
              <a:rPr lang="hr-HR" dirty="0" smtClean="0"/>
              <a:t>Kompresibilni signali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Ulazni signal</a:t>
            </a:r>
            <a:endParaRPr lang="hr-HR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743200"/>
            <a:ext cx="1662022" cy="129540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048000"/>
            <a:ext cx="122251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Pretpostavka: moguće računati skalarni produkt ulaznog vektora s </a:t>
            </a:r>
            <a:r>
              <a:rPr lang="hr-HR" i="1" dirty="0" smtClean="0"/>
              <a:t>M</a:t>
            </a:r>
            <a:r>
              <a:rPr lang="hr-HR" dirty="0" smtClean="0"/>
              <a:t> drugih vektora</a:t>
            </a:r>
          </a:p>
          <a:p>
            <a:r>
              <a:rPr lang="hr-HR" dirty="0" smtClean="0"/>
              <a:t>Mjerna matrica </a:t>
            </a:r>
            <a:r>
              <a:rPr lang="el-GR" dirty="0" smtClean="0"/>
              <a:t>Φ</a:t>
            </a:r>
            <a:r>
              <a:rPr lang="hr-HR" dirty="0" smtClean="0"/>
              <a:t> – vektori kao retci</a:t>
            </a:r>
          </a:p>
          <a:p>
            <a:r>
              <a:rPr lang="hr-HR" dirty="0" smtClean="0"/>
              <a:t>Izmjereni signal: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Duljina signala: </a:t>
            </a:r>
            <a:r>
              <a:rPr lang="hr-HR" i="1" dirty="0" smtClean="0"/>
              <a:t>M</a:t>
            </a:r>
            <a:r>
              <a:rPr lang="hr-HR" dirty="0" smtClean="0"/>
              <a:t> (ostvarena kompresija)</a:t>
            </a:r>
          </a:p>
          <a:p>
            <a:r>
              <a:rPr lang="hr-HR" dirty="0" smtClean="0"/>
              <a:t>Sadrži informacije o </a:t>
            </a:r>
            <a:r>
              <a:rPr lang="hr-HR" i="1" dirty="0" smtClean="0"/>
              <a:t>K</a:t>
            </a:r>
            <a:r>
              <a:rPr lang="hr-HR" dirty="0" smtClean="0"/>
              <a:t> najvažnih koeficijenata</a:t>
            </a:r>
          </a:p>
          <a:p>
            <a:r>
              <a:rPr lang="hr-HR" dirty="0" smtClean="0"/>
              <a:t>Slučajna matrica </a:t>
            </a:r>
            <a:r>
              <a:rPr lang="el-GR" dirty="0" smtClean="0"/>
              <a:t>Φ</a:t>
            </a:r>
            <a:r>
              <a:rPr lang="hr-HR" dirty="0" smtClean="0"/>
              <a:t> – Gaussove slučajne varijable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Mjerenje ulaznog signala</a:t>
            </a:r>
            <a:endParaRPr lang="hr-HR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200400"/>
            <a:ext cx="4495799" cy="86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hr-HR" dirty="0" smtClean="0"/>
              <a:t>Rekonstrukcija vektora </a:t>
            </a:r>
            <a:r>
              <a:rPr lang="hr-HR" i="1" dirty="0" smtClean="0"/>
              <a:t>x</a:t>
            </a:r>
            <a:r>
              <a:rPr lang="hr-HR" dirty="0" smtClean="0"/>
              <a:t> iz vektora </a:t>
            </a:r>
            <a:r>
              <a:rPr lang="hr-HR" i="1" dirty="0" smtClean="0"/>
              <a:t>y</a:t>
            </a:r>
          </a:p>
          <a:p>
            <a:endParaRPr lang="hr-HR" i="1" dirty="0" smtClean="0"/>
          </a:p>
          <a:p>
            <a:r>
              <a:rPr lang="hr-HR" dirty="0" smtClean="0"/>
              <a:t>Nepotpun sustav: </a:t>
            </a:r>
            <a:r>
              <a:rPr lang="hr-HR" i="1" dirty="0" smtClean="0"/>
              <a:t>M</a:t>
            </a:r>
            <a:r>
              <a:rPr lang="hr-HR" dirty="0" smtClean="0"/>
              <a:t> jednadžbi, </a:t>
            </a:r>
            <a:r>
              <a:rPr lang="hr-HR" i="1" dirty="0" smtClean="0"/>
              <a:t>N</a:t>
            </a:r>
            <a:r>
              <a:rPr lang="hr-HR" dirty="0" smtClean="0"/>
              <a:t> nepoznanica</a:t>
            </a:r>
          </a:p>
          <a:p>
            <a:r>
              <a:rPr lang="hr-HR" dirty="0" smtClean="0"/>
              <a:t>Izbor pravog rješenja jednadžbe – optimizacija po </a:t>
            </a:r>
            <a:r>
              <a:rPr lang="hr-HR" i="1" dirty="0" smtClean="0"/>
              <a:t>l</a:t>
            </a:r>
            <a:r>
              <a:rPr lang="hr-HR" i="1" baseline="-25000" dirty="0" smtClean="0"/>
              <a:t>1</a:t>
            </a:r>
            <a:r>
              <a:rPr lang="hr-HR" dirty="0" smtClean="0"/>
              <a:t> normi:</a:t>
            </a:r>
          </a:p>
          <a:p>
            <a:endParaRPr lang="hr-HR" dirty="0" smtClean="0"/>
          </a:p>
          <a:p>
            <a:r>
              <a:rPr lang="hr-HR" dirty="0" smtClean="0"/>
              <a:t>Vremenska složenost: O(N</a:t>
            </a:r>
            <a:r>
              <a:rPr lang="hr-HR" baseline="30000" dirty="0" smtClean="0"/>
              <a:t>3</a:t>
            </a:r>
            <a:r>
              <a:rPr lang="hr-HR" dirty="0" smtClean="0"/>
              <a:t>)</a:t>
            </a:r>
          </a:p>
          <a:p>
            <a:endParaRPr lang="hr-HR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Rekonstrukcija</a:t>
            </a:r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1" y="1905000"/>
            <a:ext cx="4343400" cy="839481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733800"/>
            <a:ext cx="405516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</a:t>
            </a:r>
            <a:endParaRPr lang="hr-HR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2678" y="1481138"/>
            <a:ext cx="67186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Umjetni signal</a:t>
            </a:r>
          </a:p>
          <a:p>
            <a:pPr lvl="1"/>
            <a:r>
              <a:rPr lang="hr-HR" dirty="0" smtClean="0"/>
              <a:t>zadovoljava “K-rijedak” uvjet</a:t>
            </a:r>
          </a:p>
          <a:p>
            <a:pPr lvl="1"/>
            <a:r>
              <a:rPr lang="hr-HR" dirty="0" smtClean="0"/>
              <a:t>ostvarena potpuna rekonstrukcija</a:t>
            </a:r>
          </a:p>
          <a:p>
            <a:r>
              <a:rPr lang="hr-HR" dirty="0" smtClean="0"/>
              <a:t>Stvarni signal</a:t>
            </a:r>
          </a:p>
          <a:p>
            <a:pPr lvl="1"/>
            <a:r>
              <a:rPr lang="hr-HR" dirty="0" smtClean="0"/>
              <a:t>crno-bijela slika veličine 64x64 piksela</a:t>
            </a:r>
          </a:p>
          <a:p>
            <a:pPr lvl="1"/>
            <a:r>
              <a:rPr lang="hr-HR" dirty="0" smtClean="0"/>
              <a:t>zadovoljava uvjet kompresibilnosti</a:t>
            </a:r>
          </a:p>
          <a:p>
            <a:pPr lvl="1"/>
            <a:r>
              <a:rPr lang="hr-HR" dirty="0" smtClean="0"/>
              <a:t>ostvarena djelomična rekonstrukcija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u Matlabu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 signal, 1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137" y="1481138"/>
            <a:ext cx="6041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 signal, 2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1137" y="1481138"/>
            <a:ext cx="6041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</TotalTime>
  <Words>299</Words>
  <Application>Microsoft Office PowerPoint</Application>
  <PresentationFormat>On-screen Show (4:3)</PresentationFormat>
  <Paragraphs>71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Lucida Sans Unicode</vt:lpstr>
      <vt:lpstr>Wingdings 3</vt:lpstr>
      <vt:lpstr>Verdana</vt:lpstr>
      <vt:lpstr>Calibri</vt:lpstr>
      <vt:lpstr>Wingdings 2</vt:lpstr>
      <vt:lpstr>Concourse</vt:lpstr>
      <vt:lpstr>Sažeto uzorkovanje (Compressed sensing)</vt:lpstr>
      <vt:lpstr>Metode uzorkovanja</vt:lpstr>
      <vt:lpstr>Ulazni signal</vt:lpstr>
      <vt:lpstr>Mjerenje ulaznog signala</vt:lpstr>
      <vt:lpstr>Rekonstrukcija</vt:lpstr>
      <vt:lpstr>Primjena</vt:lpstr>
      <vt:lpstr>Primjeri u Matlabu</vt:lpstr>
      <vt:lpstr>Umjetni signal, 1</vt:lpstr>
      <vt:lpstr>Umjetni signal, 2</vt:lpstr>
      <vt:lpstr>Umjetni signal, 3</vt:lpstr>
      <vt:lpstr>Umjetni signal, 4</vt:lpstr>
      <vt:lpstr>Stvarni signal - slika</vt:lpstr>
      <vt:lpstr>Zaključak</vt:lpstr>
      <vt:lpstr>Pitanja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I2C sabirnica</dc:title>
  <dc:creator/>
  <cp:lastModifiedBy>Davor Bonaci</cp:lastModifiedBy>
  <cp:revision>39</cp:revision>
  <dcterms:created xsi:type="dcterms:W3CDTF">2006-08-16T00:00:00Z</dcterms:created>
  <dcterms:modified xsi:type="dcterms:W3CDTF">2007-12-26T20:52:00Z</dcterms:modified>
  <cp:contentStatus/>
</cp:coreProperties>
</file>